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2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4" r:id="rId11"/>
    <p:sldId id="263" r:id="rId12"/>
    <p:sldId id="264" r:id="rId13"/>
    <p:sldId id="265" r:id="rId14"/>
    <p:sldId id="266" r:id="rId15"/>
    <p:sldId id="267" r:id="rId16"/>
    <p:sldId id="273" r:id="rId17"/>
    <p:sldId id="269" r:id="rId18"/>
    <p:sldId id="270" r:id="rId19"/>
    <p:sldId id="275" r:id="rId20"/>
    <p:sldId id="26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D4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4C71F-E7C0-43AB-976E-2E72A933D2A1}" type="datetimeFigureOut">
              <a:rPr lang="ru-RU" smtClean="0"/>
              <a:t>01.09.2019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80CEF-7717-46C3-9FC9-9A4F8762A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7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0CEF-7717-46C3-9FC9-9A4F8762A0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5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2686" y="5013325"/>
            <a:ext cx="9707033" cy="863600"/>
          </a:xfrm>
          <a:effectLst/>
        </p:spPr>
        <p:txBody>
          <a:bodyPr/>
          <a:lstStyle>
            <a:lvl1pPr>
              <a:defRPr sz="3400">
                <a:solidFill>
                  <a:schemeClr val="fol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72686" y="6092828"/>
            <a:ext cx="9707033" cy="360363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45577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85A11DC-F007-406C-92F2-5327F9AD51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7242-6E0F-465E-8477-6F7F4344A1A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8934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2852" y="77788"/>
            <a:ext cx="2734733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4420" y="77788"/>
            <a:ext cx="8005233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EC1A0FF-DE83-4DE0-976D-F723501791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CDEC3-FC50-4011-9BBE-9AD46B0AD5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7654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29D881D-F16B-4DBA-B40C-9F6586B705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4AC33-6A39-4727-9086-EB73CC8371B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0378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24419" y="1557338"/>
            <a:ext cx="10943167" cy="452755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1E9EB9-8C78-437F-9DC6-161DA510FF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A70B-83EC-4C3D-A56A-0C116F1498E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8754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19" y="77791"/>
            <a:ext cx="10943167" cy="9032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557341"/>
            <a:ext cx="5369984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897316"/>
            <a:ext cx="5369984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CFEC4BE7-DCF6-462D-9C59-CED6950EDD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7003-CAAA-4BAB-83D3-C418EE39A64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4867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24419" y="77788"/>
            <a:ext cx="10943167" cy="6007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E1D947A-B4F2-4DDC-ADA0-DA7DFD9BAA3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0B45E-76F1-4538-A49D-03C08759471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3887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1117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58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348CC-FEC1-427F-A4CA-C1C92AD5BA7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9485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424C9-F813-4177-8403-5613DC2B7CEC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91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96B3FD7-8FDA-4CD0-AE41-BF5C5A23FD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415B7-F36A-479E-84E2-111B457FC4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9538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DB300-58B3-4D7A-BAB0-B2D772F3F12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82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161E8-EBCB-4348-9DA8-0C2DD157B1E0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96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5C67-E02D-4AF7-82B5-1412D851A635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87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358F7-D7DA-4E74-BBF1-B5E8A229AA6B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11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7C62F-81BC-40E7-B059-61959194744A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02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B7242-6E0F-465E-8477-6F7F4344A1A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98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CDEC3-FC50-4011-9BBE-9AD46B0AD568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83683EA-9806-4E90-AC9A-15614FE61C6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48CC-FEC1-427F-A4CA-C1C92AD5BA7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7749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4419" y="1557338"/>
            <a:ext cx="536998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557338"/>
            <a:ext cx="5369984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7C9D99D4-FBF0-4C90-AEE2-7E1142C802D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24C9-F813-4177-8403-5613DC2B7CE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1813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034E4E48-7255-45BE-A515-5D69B6ED91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DB300-58B3-4D7A-BAB0-B2D772F3F12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7408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AA0AADC1-FEBE-4134-A58D-4E3D93A165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161E8-EBCB-4348-9DA8-0C2DD157B1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608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D52FC8E-56BB-4952-B176-CD24D3A374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45C67-E02D-4AF7-82B5-1412D851A63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63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53AAB578-B912-444E-B77F-71A9071BB1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58F7-D7DA-4E74-BBF1-B5E8A229AA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730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B460F270-4B64-452C-AD58-46FCB3650B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7C62F-81BC-40E7-B059-61959194744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617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744121BE-1534-4956-9403-79914C7CD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557338"/>
            <a:ext cx="1094316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09BECEE2-60EC-4481-BF3E-1BDD993615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10384" y="6448426"/>
            <a:ext cx="1081616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200" b="1" i="0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6D8F1-D585-4480-A242-3E499D06CD1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5954C47E-F187-43C8-9514-05E33ACA1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77789"/>
            <a:ext cx="10943167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194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wipe dir="r"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046D8F1-D585-4480-A242-3E499D06CD19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2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390" y="354650"/>
            <a:ext cx="11423176" cy="46095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>XXII International Workshop “What comes beyond the Standard Models”,06-14 </a:t>
            </a:r>
            <a:r>
              <a:rPr lang="en-US" sz="2000" dirty="0"/>
              <a:t>J</a:t>
            </a:r>
            <a:r>
              <a:rPr lang="en-US" sz="2000" dirty="0" smtClean="0"/>
              <a:t>uly 2019, Bled, Slovenia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Search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for a solution to the problem of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a cosmic gamma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background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in explaining the </a:t>
            </a:r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e</a:t>
            </a:r>
            <a:r>
              <a:rPr lang="en-US" sz="4800" b="1" i="1" baseline="30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+</a:t>
            </a:r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(e</a:t>
            </a:r>
            <a:r>
              <a:rPr lang="en-US" sz="4800" b="1" i="1" baseline="30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-</a:t>
            </a:r>
            <a:r>
              <a:rPr lang="en-US" sz="4800" b="1" i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- anomaly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in cosmic rays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185" y="5400163"/>
            <a:ext cx="9418320" cy="1271093"/>
          </a:xfrm>
        </p:spPr>
        <p:txBody>
          <a:bodyPr>
            <a:normAutofit/>
          </a:bodyPr>
          <a:lstStyle/>
          <a:p>
            <a:pPr algn="r">
              <a:lnSpc>
                <a:spcPct val="50000"/>
              </a:lnSpc>
            </a:pPr>
            <a:r>
              <a:rPr lang="en-US" sz="1600" u="sng" dirty="0" smtClean="0"/>
              <a:t>Ekaterina </a:t>
            </a:r>
            <a:r>
              <a:rPr lang="en-US" sz="1600" u="sng" dirty="0" err="1" smtClean="0"/>
              <a:t>Shlepkina</a:t>
            </a:r>
            <a:r>
              <a:rPr lang="en-US" sz="1600" u="sng" dirty="0" smtClean="0"/>
              <a:t>*</a:t>
            </a:r>
            <a:r>
              <a:rPr lang="en-US" sz="1600" dirty="0" smtClean="0"/>
              <a:t>, </a:t>
            </a:r>
            <a:r>
              <a:rPr lang="en-US" sz="1600" dirty="0"/>
              <a:t>Konstantin </a:t>
            </a:r>
            <a:r>
              <a:rPr lang="en-US" sz="1600" dirty="0" err="1"/>
              <a:t>Belotsky</a:t>
            </a:r>
            <a:r>
              <a:rPr lang="en-US" sz="1600" dirty="0"/>
              <a:t>, </a:t>
            </a:r>
            <a:r>
              <a:rPr lang="en-US" sz="1600" dirty="0" err="1" smtClean="0"/>
              <a:t>Airat</a:t>
            </a:r>
            <a:r>
              <a:rPr lang="en-US" sz="1600" dirty="0"/>
              <a:t> </a:t>
            </a:r>
            <a:r>
              <a:rPr lang="en-US" sz="1600" dirty="0" err="1" smtClean="0"/>
              <a:t>Kamaletdinov,Maxim</a:t>
            </a:r>
            <a:r>
              <a:rPr lang="en-US" sz="1600" dirty="0" smtClean="0"/>
              <a:t> </a:t>
            </a:r>
            <a:r>
              <a:rPr lang="en-US" sz="1600" dirty="0" err="1" smtClean="0"/>
              <a:t>Soloviev</a:t>
            </a:r>
            <a:r>
              <a:rPr lang="en-US" sz="1600" dirty="0" smtClean="0"/>
              <a:t> </a:t>
            </a:r>
          </a:p>
          <a:p>
            <a:pPr algn="r">
              <a:lnSpc>
                <a:spcPct val="50000"/>
              </a:lnSpc>
            </a:pPr>
            <a:r>
              <a:rPr lang="en-US" sz="1600" dirty="0" smtClean="0"/>
              <a:t>NRNU </a:t>
            </a:r>
            <a:r>
              <a:rPr lang="en-US" sz="1600" dirty="0" err="1" smtClean="0"/>
              <a:t>MEPhI</a:t>
            </a:r>
            <a:r>
              <a:rPr lang="en-US" sz="1600" dirty="0" smtClean="0"/>
              <a:t>, Moscow</a:t>
            </a:r>
          </a:p>
          <a:p>
            <a:pPr algn="r">
              <a:lnSpc>
                <a:spcPct val="50000"/>
              </a:lnSpc>
            </a:pPr>
            <a:r>
              <a:rPr lang="en-US" sz="1600" dirty="0" smtClean="0"/>
              <a:t>Department of elementary particle</a:t>
            </a:r>
            <a:r>
              <a:rPr lang="en-US" sz="1600" dirty="0"/>
              <a:t>s</a:t>
            </a:r>
            <a:r>
              <a:rPr lang="en-US" sz="1600" dirty="0" smtClean="0"/>
              <a:t> </a:t>
            </a:r>
            <a:r>
              <a:rPr lang="en-US" sz="1600" dirty="0" smtClean="0"/>
              <a:t>physics</a:t>
            </a:r>
          </a:p>
          <a:p>
            <a:pPr algn="r">
              <a:lnSpc>
                <a:spcPct val="50000"/>
              </a:lnSpc>
            </a:pPr>
            <a:r>
              <a:rPr lang="en-US" sz="1600" dirty="0" smtClean="0"/>
              <a:t>*</a:t>
            </a:r>
            <a:r>
              <a:rPr lang="en-US" sz="1600" dirty="0"/>
              <a:t>speaker, sponsored by MDPI “Particles” award for student’s scientific debut</a:t>
            </a:r>
            <a:endParaRPr lang="en-US" sz="1600" dirty="0" smtClean="0"/>
          </a:p>
          <a:p>
            <a:pPr algn="r">
              <a:lnSpc>
                <a:spcPct val="50000"/>
              </a:lnSpc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58" y="598356"/>
            <a:ext cx="1541039" cy="1408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247" y="530865"/>
            <a:ext cx="2039279" cy="1444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62" y="790632"/>
            <a:ext cx="3671896" cy="92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3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767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wo-positrons decay model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00752"/>
                <a:ext cx="11081982" cy="586517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 smtClean="0"/>
                  <a:t>We consider</a:t>
                </a:r>
                <a:r>
                  <a:rPr lang="ru-RU" sz="2400" dirty="0" smtClean="0"/>
                  <a:t> (</a:t>
                </a:r>
                <a:r>
                  <a:rPr lang="en-US" sz="2400" dirty="0"/>
                  <a:t>for the sake </a:t>
                </a:r>
                <a:r>
                  <a:rPr lang="en-US" sz="2400" dirty="0" smtClean="0"/>
                  <a:t>of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searching the </a:t>
                </a:r>
                <a:r>
                  <a:rPr lang="en-US" sz="2400" dirty="0"/>
                  <a:t>principal possibility of </a:t>
                </a:r>
                <a:r>
                  <a:rPr lang="en-US" sz="2400" dirty="0" smtClean="0"/>
                  <a:t>suppression) the dark matter models consisting of hypothetical long-lived double-charged massive (~1 </a:t>
                </a:r>
                <a:r>
                  <a:rPr lang="en-US" sz="2400" dirty="0" err="1" smtClean="0"/>
                  <a:t>TeV</a:t>
                </a:r>
                <a:r>
                  <a:rPr lang="en-US" sz="2400" dirty="0" smtClean="0"/>
                  <a:t>) particles </a:t>
                </a:r>
                <a:r>
                  <a:rPr lang="en-US" sz="2400" b="1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r>
                  <a:rPr lang="en-US" sz="2400" dirty="0" smtClean="0"/>
                  <a:t>, interacting with identical positrons in the final state:  </a:t>
                </a:r>
                <a:r>
                  <a:rPr lang="ru-RU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X</a:t>
                </a:r>
                <a:r>
                  <a:rPr lang="ru-RU" sz="2800" b="1" baseline="30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++</a:t>
                </a:r>
                <a:r>
                  <a:rPr lang="ru-RU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→ e</a:t>
                </a:r>
                <a:r>
                  <a:rPr lang="ru-RU" sz="2800" b="1" baseline="30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 + e</a:t>
                </a:r>
                <a:r>
                  <a:rPr lang="ru-RU" sz="2800" b="1" baseline="30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en-US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and</a:t>
                </a:r>
                <a:r>
                  <a:rPr lang="ru-RU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X</a:t>
                </a:r>
                <a:r>
                  <a:rPr lang="ru-RU" sz="2800" b="1" baseline="30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++</a:t>
                </a:r>
                <a:r>
                  <a:rPr lang="ru-RU" sz="28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→ e</a:t>
                </a:r>
                <a:r>
                  <a:rPr lang="ru-RU" sz="2800" b="1" baseline="30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 + e</a:t>
                </a:r>
                <a:r>
                  <a:rPr lang="ru-RU" sz="2800" b="1" baseline="30000" dirty="0">
                    <a:solidFill>
                      <a:schemeClr val="accent3">
                        <a:lumMod val="75000"/>
                      </a:schemeClr>
                    </a:solidFill>
                  </a:rPr>
                  <a:t>+</a:t>
                </a:r>
                <a:r>
                  <a:rPr lang="ru-RU" sz="2800" b="1" dirty="0">
                    <a:solidFill>
                      <a:schemeClr val="accent3">
                        <a:lumMod val="75000"/>
                      </a:schemeClr>
                    </a:solidFill>
                  </a:rPr>
                  <a:t> +γ </a:t>
                </a:r>
                <a:endParaRPr lang="ru-RU" sz="2800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marL="0" indent="0" algn="just">
                  <a:buNone/>
                </a:pPr>
                <a:r>
                  <a:rPr lang="en-US" dirty="0"/>
                  <a:t>To build this </a:t>
                </a:r>
                <a:r>
                  <a:rPr lang="en-US" dirty="0" smtClean="0"/>
                  <a:t>mode, obtain </a:t>
                </a:r>
                <a:r>
                  <a:rPr lang="en-US" dirty="0"/>
                  <a:t>Feynman rules and test this model at the diagram level, we used </a:t>
                </a:r>
                <a:r>
                  <a:rPr lang="en-US" dirty="0" smtClean="0"/>
                  <a:t>the</a:t>
                </a:r>
                <a:r>
                  <a:rPr lang="ru-RU" dirty="0"/>
                  <a:t> </a:t>
                </a:r>
                <a:r>
                  <a:rPr lang="en-US" dirty="0" smtClean="0"/>
                  <a:t>package</a:t>
                </a:r>
                <a:r>
                  <a:rPr lang="ru-RU" dirty="0" smtClean="0"/>
                  <a:t> </a:t>
                </a:r>
                <a:r>
                  <a:rPr lang="en-US" dirty="0" err="1" smtClean="0"/>
                  <a:t>FeynRules</a:t>
                </a:r>
                <a:r>
                  <a:rPr lang="en-US" dirty="0" smtClean="0"/>
                  <a:t> and MC-generator </a:t>
                </a:r>
                <a:r>
                  <a:rPr lang="en-US" dirty="0" err="1" smtClean="0"/>
                  <a:t>MadGragh</a:t>
                </a:r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̅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ru-RU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e>
                    </m:acc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ru-RU" sz="2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𝑋</m:t>
                    </m:r>
                    <m:acc>
                      <m:accPr>
                        <m:chr m:val="̅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ru-RU" sz="28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sz="2800" dirty="0" smtClean="0"/>
                  <a:t> </a:t>
                </a:r>
                <a:endParaRPr lang="en-US" sz="2800" dirty="0"/>
              </a:p>
              <a:p>
                <a:pPr marL="0" indent="0" algn="just">
                  <a:buNone/>
                </a:pPr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0752"/>
                <a:ext cx="11081982" cy="5865173"/>
              </a:xfrm>
              <a:blipFill rotWithShape="0">
                <a:blip r:embed="rId2"/>
                <a:stretch>
                  <a:fillRect l="-825" t="-1143" r="-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295029" y="4164774"/>
            <a:ext cx="8491923" cy="2304288"/>
            <a:chOff x="1381042" y="4373798"/>
            <a:chExt cx="8491923" cy="230428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042" y="4373798"/>
              <a:ext cx="4053840" cy="221284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0773" y="4373798"/>
              <a:ext cx="3822192" cy="23042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28303" y="499213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Arial Black" panose="020B0A04020102020204" pitchFamily="34" charset="0"/>
                </a:rPr>
                <a:t>γ</a:t>
              </a:r>
              <a:endParaRPr lang="ru-RU" sz="1600" b="1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6141" y="4477265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Arial Black" panose="020B0A04020102020204" pitchFamily="34" charset="0"/>
                </a:rPr>
                <a:t>γ</a:t>
              </a:r>
              <a:endParaRPr lang="ru-RU" sz="16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9343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7806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for two-positrons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6288"/>
            <a:ext cx="11081982" cy="576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obtain the </a:t>
            </a:r>
            <a:r>
              <a:rPr lang="en-US" sz="2400" dirty="0" smtClean="0"/>
              <a:t>squared matrix </a:t>
            </a:r>
            <a:r>
              <a:rPr lang="en-US" sz="2400" dirty="0"/>
              <a:t>elements of the above processes, </a:t>
            </a:r>
            <a:r>
              <a:rPr lang="en-US" sz="2400" dirty="0" err="1"/>
              <a:t>LanHEP</a:t>
            </a:r>
            <a:r>
              <a:rPr lang="en-US" sz="2400" dirty="0"/>
              <a:t> and </a:t>
            </a:r>
            <a:r>
              <a:rPr lang="en-US" sz="2400" dirty="0" err="1"/>
              <a:t>CalcHEP</a:t>
            </a:r>
            <a:r>
              <a:rPr lang="en-US" sz="2400" dirty="0"/>
              <a:t> packages were used.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134439" y="2068322"/>
            <a:ext cx="5123741" cy="3505845"/>
            <a:chOff x="267125" y="2147842"/>
            <a:chExt cx="5110093" cy="3505845"/>
          </a:xfrm>
        </p:grpSpPr>
        <p:sp>
          <p:nvSpPr>
            <p:cNvPr id="6" name="TextBox 5"/>
            <p:cNvSpPr txBox="1"/>
            <p:nvPr/>
          </p:nvSpPr>
          <p:spPr>
            <a:xfrm>
              <a:off x="436728" y="2147842"/>
              <a:ext cx="494049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For scalar X</a:t>
              </a:r>
            </a:p>
            <a:p>
              <a:endParaRPr lang="en-US" sz="2800" dirty="0" smtClean="0"/>
            </a:p>
            <a:p>
              <a:r>
                <a:rPr lang="ru-RU" sz="2800" b="1" dirty="0"/>
                <a:t>X →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 e</a:t>
              </a:r>
              <a:r>
                <a:rPr lang="ru-RU" b="1" baseline="30000" dirty="0" smtClean="0"/>
                <a:t>+</a:t>
              </a:r>
              <a:endParaRPr lang="en-US" b="1" baseline="30000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ru-RU" sz="2800" b="1" dirty="0"/>
                <a:t>X →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+γ </a:t>
              </a:r>
            </a:p>
            <a:p>
              <a:endParaRPr lang="ru-RU" dirty="0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25" y="3595331"/>
              <a:ext cx="3571875" cy="6381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63" y="4910737"/>
              <a:ext cx="3429000" cy="742950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2292824" y="4080681"/>
              <a:ext cx="11054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053062" y="5502323"/>
              <a:ext cx="11054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6925536" y="2068322"/>
            <a:ext cx="2841250" cy="3505646"/>
            <a:chOff x="6626670" y="2113380"/>
            <a:chExt cx="2841250" cy="3505646"/>
          </a:xfrm>
        </p:grpSpPr>
        <p:sp>
          <p:nvSpPr>
            <p:cNvPr id="15" name="TextBox 14"/>
            <p:cNvSpPr txBox="1"/>
            <p:nvPr/>
          </p:nvSpPr>
          <p:spPr>
            <a:xfrm>
              <a:off x="6691198" y="2113380"/>
              <a:ext cx="2776722" cy="29546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For vector X</a:t>
              </a:r>
            </a:p>
            <a:p>
              <a:endParaRPr lang="en-US" sz="2800" dirty="0"/>
            </a:p>
            <a:p>
              <a:r>
                <a:rPr lang="ru-RU" sz="2800" b="1" dirty="0"/>
                <a:t>X →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 e</a:t>
              </a:r>
              <a:r>
                <a:rPr lang="ru-RU" sz="2800" b="1" baseline="30000" dirty="0"/>
                <a:t>+</a:t>
              </a:r>
              <a:endParaRPr lang="en-US" sz="2800" b="1" baseline="30000" dirty="0"/>
            </a:p>
            <a:p>
              <a:endParaRPr lang="en-US" sz="2800" dirty="0" smtClean="0"/>
            </a:p>
            <a:p>
              <a:endParaRPr lang="en-US" sz="2800" b="1" dirty="0" smtClean="0"/>
            </a:p>
            <a:p>
              <a:r>
                <a:rPr lang="ru-RU" sz="2800" b="1" dirty="0" smtClean="0"/>
                <a:t>X </a:t>
              </a:r>
              <a:r>
                <a:rPr lang="ru-RU" sz="2800" b="1" dirty="0"/>
                <a:t>→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 e</a:t>
              </a:r>
              <a:r>
                <a:rPr lang="ru-RU" sz="2800" b="1" baseline="30000" dirty="0"/>
                <a:t>+</a:t>
              </a:r>
              <a:r>
                <a:rPr lang="ru-RU" sz="2800" b="1" dirty="0"/>
                <a:t> +γ </a:t>
              </a:r>
            </a:p>
            <a:p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670" y="3454773"/>
              <a:ext cx="2618522" cy="70271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76" y="4725680"/>
              <a:ext cx="2552416" cy="893346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8663080" y="4046219"/>
              <a:ext cx="5106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8399500" y="5350704"/>
              <a:ext cx="51062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05429" y="5693888"/>
            <a:ext cx="11081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smtClean="0"/>
              <a:t>Ratio </a:t>
            </a:r>
            <a:r>
              <a:rPr lang="en-US" sz="2400" dirty="0"/>
              <a:t>of decay widths does not </a:t>
            </a:r>
            <a:r>
              <a:rPr lang="en-US" sz="2400" dirty="0" smtClean="0"/>
              <a:t>depend </a:t>
            </a:r>
            <a:r>
              <a:rPr lang="en-US" sz="2400" dirty="0"/>
              <a:t>on </a:t>
            </a:r>
            <a:r>
              <a:rPr lang="en-US" sz="2400" i="1" dirty="0"/>
              <a:t>a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dirty="0"/>
              <a:t> parameters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/>
              <a:t>Thus, we can conclude that in decays of this type of particle, the </a:t>
            </a:r>
            <a:r>
              <a:rPr lang="en-US" sz="2400" dirty="0" smtClean="0"/>
              <a:t>FSR is </a:t>
            </a:r>
            <a:r>
              <a:rPr lang="en-US" sz="2400" dirty="0"/>
              <a:t>not </a:t>
            </a:r>
            <a:r>
              <a:rPr lang="en-US" sz="2400" dirty="0" smtClean="0"/>
              <a:t>suppressed, due to parameters </a:t>
            </a:r>
            <a:r>
              <a:rPr lang="en-US" sz="2400" i="1" dirty="0" err="1" smtClean="0"/>
              <a:t>a,b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320261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92840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DM model with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heavy intermediate particle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25562"/>
                <a:ext cx="11109278" cy="544036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t </a:t>
                </a:r>
                <a:r>
                  <a:rPr lang="en-US" sz="2400" dirty="0"/>
                  <a:t>is necessary to complicate the </a:t>
                </a:r>
                <a:r>
                  <a:rPr lang="en-US" sz="2400" dirty="0" smtClean="0"/>
                  <a:t>models, </a:t>
                </a:r>
                <a:r>
                  <a:rPr lang="en-US" sz="2400" dirty="0"/>
                  <a:t>therefore in the </a:t>
                </a:r>
                <a:r>
                  <a:rPr lang="en-US" sz="2400" dirty="0" smtClean="0"/>
                  <a:t>following</a:t>
                </a:r>
                <a:r>
                  <a:rPr lang="en-US" sz="2400" dirty="0"/>
                  <a:t>,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we consider the decay of an uncharged self-conjugate particle X into Y (Q = +2),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ru-RU" sz="2400" dirty="0"/>
                  <a:t> (</a:t>
                </a:r>
                <a:r>
                  <a:rPr lang="en-US" sz="2400" dirty="0"/>
                  <a:t>Q=-2</a:t>
                </a:r>
                <a:r>
                  <a:rPr lang="en-US" sz="2400" dirty="0" smtClean="0"/>
                  <a:t>)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annihilating </a:t>
                </a:r>
                <a:r>
                  <a:rPr lang="en-US" sz="2400" dirty="0"/>
                  <a:t>DM models: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25562"/>
                <a:ext cx="11109278" cy="5440363"/>
              </a:xfrm>
              <a:blipFill rotWithShape="0">
                <a:blip r:embed="rId2"/>
                <a:stretch>
                  <a:fillRect l="-823" t="-1232" r="-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82386" y="3057100"/>
            <a:ext cx="3616660" cy="1842446"/>
            <a:chOff x="1105468" y="851875"/>
            <a:chExt cx="3753585" cy="1934214"/>
          </a:xfrm>
        </p:grpSpPr>
        <p:sp>
          <p:nvSpPr>
            <p:cNvPr id="6" name="Овал 5"/>
            <p:cNvSpPr/>
            <p:nvPr/>
          </p:nvSpPr>
          <p:spPr>
            <a:xfrm>
              <a:off x="3695129" y="1241947"/>
              <a:ext cx="77337" cy="61414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713323" y="2296236"/>
              <a:ext cx="77337" cy="61414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32006" y="181898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e+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1105468" y="851875"/>
              <a:ext cx="3753585" cy="1934214"/>
              <a:chOff x="1105468" y="836217"/>
              <a:chExt cx="3753585" cy="1934214"/>
            </a:xfrm>
          </p:grpSpPr>
          <p:cxnSp>
            <p:nvCxnSpPr>
              <p:cNvPr id="10" name="Прямая со стрелкой 9"/>
              <p:cNvCxnSpPr/>
              <p:nvPr/>
            </p:nvCxnSpPr>
            <p:spPr>
              <a:xfrm>
                <a:off x="1105468" y="1869743"/>
                <a:ext cx="106452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1" name="Овал 10"/>
              <p:cNvSpPr/>
              <p:nvPr/>
            </p:nvSpPr>
            <p:spPr>
              <a:xfrm>
                <a:off x="2164306" y="1644555"/>
                <a:ext cx="545911" cy="450376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630603" y="2060811"/>
                <a:ext cx="1064526" cy="24338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" name="Прямая со стрелкой 12"/>
              <p:cNvCxnSpPr/>
              <p:nvPr/>
            </p:nvCxnSpPr>
            <p:spPr>
              <a:xfrm flipV="1">
                <a:off x="2597621" y="1303361"/>
                <a:ext cx="1097508" cy="341194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3772466" y="1317007"/>
                <a:ext cx="379863" cy="24338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3790660" y="2357650"/>
                <a:ext cx="379863" cy="24338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83833" y="1044046"/>
                <a:ext cx="379863" cy="1615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7" name="Прямая со стрелкой 16"/>
              <p:cNvCxnSpPr/>
              <p:nvPr/>
            </p:nvCxnSpPr>
            <p:spPr>
              <a:xfrm flipV="1">
                <a:off x="3808854" y="2060811"/>
                <a:ext cx="361669" cy="175146"/>
              </a:xfrm>
              <a:prstGeom prst="straightConnector1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1297175" y="151860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851562" y="1125097"/>
                    <a:ext cx="3834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kumimoji="0" lang="en-US" sz="18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1" u="none" strike="noStrike" kern="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e>
                          </m:acc>
                        </m:oMath>
                      </m:oMathPara>
                    </a14:m>
                    <a:endPara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1562" y="1125097"/>
                    <a:ext cx="383438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r="-133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TextBox 19"/>
              <p:cNvSpPr txBox="1"/>
              <p:nvPr/>
            </p:nvSpPr>
            <p:spPr>
              <a:xfrm>
                <a:off x="2973571" y="183364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Y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70523" y="836217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e-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70523" y="1317007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e-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170523" y="240109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e+</a:t>
                </a:r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044776" y="2242897"/>
                <a:ext cx="406167" cy="272955"/>
              </a:xfrm>
              <a:custGeom>
                <a:avLst/>
                <a:gdLst>
                  <a:gd name="connsiteX0" fmla="*/ 0 w 668740"/>
                  <a:gd name="connsiteY0" fmla="*/ 300659 h 300659"/>
                  <a:gd name="connsiteX1" fmla="*/ 54591 w 668740"/>
                  <a:gd name="connsiteY1" fmla="*/ 177829 h 300659"/>
                  <a:gd name="connsiteX2" fmla="*/ 136477 w 668740"/>
                  <a:gd name="connsiteY2" fmla="*/ 205125 h 300659"/>
                  <a:gd name="connsiteX3" fmla="*/ 177421 w 668740"/>
                  <a:gd name="connsiteY3" fmla="*/ 218772 h 300659"/>
                  <a:gd name="connsiteX4" fmla="*/ 191068 w 668740"/>
                  <a:gd name="connsiteY4" fmla="*/ 177829 h 300659"/>
                  <a:gd name="connsiteX5" fmla="*/ 204716 w 668740"/>
                  <a:gd name="connsiteY5" fmla="*/ 109590 h 300659"/>
                  <a:gd name="connsiteX6" fmla="*/ 245660 w 668740"/>
                  <a:gd name="connsiteY6" fmla="*/ 95943 h 300659"/>
                  <a:gd name="connsiteX7" fmla="*/ 341194 w 668740"/>
                  <a:gd name="connsiteY7" fmla="*/ 109590 h 300659"/>
                  <a:gd name="connsiteX8" fmla="*/ 382137 w 668740"/>
                  <a:gd name="connsiteY8" fmla="*/ 136886 h 300659"/>
                  <a:gd name="connsiteX9" fmla="*/ 423080 w 668740"/>
                  <a:gd name="connsiteY9" fmla="*/ 95943 h 300659"/>
                  <a:gd name="connsiteX10" fmla="*/ 436728 w 668740"/>
                  <a:gd name="connsiteY10" fmla="*/ 14056 h 300659"/>
                  <a:gd name="connsiteX11" fmla="*/ 477671 w 668740"/>
                  <a:gd name="connsiteY11" fmla="*/ 408 h 300659"/>
                  <a:gd name="connsiteX12" fmla="*/ 559558 w 668740"/>
                  <a:gd name="connsiteY12" fmla="*/ 27704 h 300659"/>
                  <a:gd name="connsiteX13" fmla="*/ 668740 w 668740"/>
                  <a:gd name="connsiteY13" fmla="*/ 68647 h 30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8740" h="300659">
                    <a:moveTo>
                      <a:pt x="0" y="300659"/>
                    </a:moveTo>
                    <a:cubicBezTo>
                      <a:pt x="3321" y="277414"/>
                      <a:pt x="-6668" y="177829"/>
                      <a:pt x="54591" y="177829"/>
                    </a:cubicBezTo>
                    <a:cubicBezTo>
                      <a:pt x="83363" y="177829"/>
                      <a:pt x="109182" y="196027"/>
                      <a:pt x="136477" y="205125"/>
                    </a:cubicBezTo>
                    <a:lnTo>
                      <a:pt x="177421" y="218772"/>
                    </a:lnTo>
                    <a:cubicBezTo>
                      <a:pt x="181970" y="205124"/>
                      <a:pt x="187579" y="191785"/>
                      <a:pt x="191068" y="177829"/>
                    </a:cubicBezTo>
                    <a:cubicBezTo>
                      <a:pt x="196694" y="155325"/>
                      <a:pt x="191849" y="128891"/>
                      <a:pt x="204716" y="109590"/>
                    </a:cubicBezTo>
                    <a:cubicBezTo>
                      <a:pt x="212696" y="97620"/>
                      <a:pt x="232012" y="100492"/>
                      <a:pt x="245660" y="95943"/>
                    </a:cubicBezTo>
                    <a:cubicBezTo>
                      <a:pt x="277505" y="100492"/>
                      <a:pt x="310383" y="100347"/>
                      <a:pt x="341194" y="109590"/>
                    </a:cubicBezTo>
                    <a:cubicBezTo>
                      <a:pt x="356905" y="114303"/>
                      <a:pt x="365958" y="139582"/>
                      <a:pt x="382137" y="136886"/>
                    </a:cubicBezTo>
                    <a:cubicBezTo>
                      <a:pt x="401175" y="133713"/>
                      <a:pt x="409432" y="109591"/>
                      <a:pt x="423080" y="95943"/>
                    </a:cubicBezTo>
                    <a:cubicBezTo>
                      <a:pt x="427629" y="68647"/>
                      <a:pt x="422999" y="38082"/>
                      <a:pt x="436728" y="14056"/>
                    </a:cubicBezTo>
                    <a:cubicBezTo>
                      <a:pt x="443865" y="1565"/>
                      <a:pt x="463373" y="-1181"/>
                      <a:pt x="477671" y="408"/>
                    </a:cubicBezTo>
                    <a:cubicBezTo>
                      <a:pt x="506267" y="3585"/>
                      <a:pt x="559558" y="27704"/>
                      <a:pt x="559558" y="27704"/>
                    </a:cubicBezTo>
                    <a:cubicBezTo>
                      <a:pt x="616585" y="84731"/>
                      <a:pt x="581200" y="68647"/>
                      <a:pt x="668740" y="6864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482027" y="2008312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ru-RU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oMath>
                      </m:oMathPara>
                    </a14:m>
                    <a:endParaRPr kumimoji="0" lang="ru-RU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2027" y="2008312"/>
                    <a:ext cx="377026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6" name="TextBox 25"/>
          <p:cNvSpPr txBox="1"/>
          <p:nvPr/>
        </p:nvSpPr>
        <p:spPr>
          <a:xfrm>
            <a:off x="5142299" y="3301244"/>
            <a:ext cx="5710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  <a:latin typeface="Arial Black" panose="020B0A04020102020204" pitchFamily="34" charset="0"/>
              </a:rPr>
              <a:t>Thus, we can consider different variations of </a:t>
            </a:r>
            <a:r>
              <a:rPr lang="en-US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such a model:</a:t>
            </a:r>
          </a:p>
          <a:p>
            <a:pPr algn="just"/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X,Y – scalars;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X-vector, Y-scalar;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X,Y-vectors;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X-</a:t>
            </a:r>
            <a:r>
              <a:rPr lang="en-US" sz="2400" dirty="0" err="1" smtClean="0"/>
              <a:t>scalar,Y</a:t>
            </a:r>
            <a:r>
              <a:rPr lang="en-US" sz="2400" dirty="0" smtClean="0"/>
              <a:t>-vector;</a:t>
            </a:r>
          </a:p>
          <a:p>
            <a:pPr algn="just"/>
            <a:r>
              <a:rPr lang="en-US" sz="2400" dirty="0" smtClean="0"/>
              <a:t>…</a:t>
            </a:r>
            <a:endParaRPr lang="ru-RU" sz="2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06" y="5050242"/>
            <a:ext cx="39528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94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906"/>
            <a:ext cx="11292840" cy="1241946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for the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DM model with a heavy intermediate particle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470499"/>
                <a:ext cx="11095630" cy="5387501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800" dirty="0" smtClean="0">
                    <a:solidFill>
                      <a:srgbClr val="7030A0"/>
                    </a:solidFill>
                    <a:latin typeface="Arial Black" panose="020B0A04020102020204" pitchFamily="34" charset="0"/>
                  </a:rPr>
                  <a:t>Decay models:</a:t>
                </a:r>
                <a:endParaRPr lang="en-US" sz="2800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800" dirty="0" smtClean="0">
                    <a:latin typeface="Century Schoolbook" panose="02040604050505020304" pitchFamily="18" charset="0"/>
                  </a:rPr>
                  <a:t>1)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X,Y – scalars:</a:t>
                </a:r>
              </a:p>
              <a:p>
                <a:pPr marL="514350" indent="-514350">
                  <a:lnSpc>
                    <a:spcPct val="50000"/>
                  </a:lnSpc>
                  <a:buAutoNum type="arabicParenR"/>
                </a:pPr>
                <a:endParaRPr lang="en-US" sz="2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800" dirty="0" smtClean="0"/>
                  <a:t>In </a:t>
                </a:r>
                <a:r>
                  <a:rPr lang="en-US" sz="2800" dirty="0"/>
                  <a:t>this case, there was also a reduction in </a:t>
                </a:r>
                <a:r>
                  <a:rPr lang="en-US" sz="2800" dirty="0" smtClean="0"/>
                  <a:t>parameterization.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800" dirty="0" smtClean="0"/>
                  <a:t>2)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X – vector, Y – scalar:</a:t>
                </a:r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/>
                  <a:t>= </a:t>
                </a:r>
                <a:r>
                  <a:rPr lang="ru-RU" sz="2800" dirty="0" smtClean="0"/>
                  <a:t>0 (</a:t>
                </a:r>
                <a:r>
                  <a:rPr lang="en-US" sz="2800" dirty="0" smtClean="0"/>
                  <a:t>two-body decay</a:t>
                </a:r>
                <a:r>
                  <a:rPr lang="ru-RU" sz="2800" dirty="0" smtClean="0"/>
                  <a:t>)</a:t>
                </a:r>
                <a:endParaRPr lang="en-US" sz="2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50000"/>
                  </a:lnSpc>
                  <a:buNone/>
                </a:pP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Arial Black" panose="020B0A04020102020204" pitchFamily="34" charset="0"/>
                  </a:rPr>
                  <a:t>Annihilating DM models: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0499"/>
                <a:ext cx="11095630" cy="5387501"/>
              </a:xfrm>
              <a:blipFill rotWithShape="0">
                <a:blip r:embed="rId2"/>
                <a:stretch>
                  <a:fillRect l="-1099" t="-4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84" y="5138617"/>
            <a:ext cx="5568287" cy="1330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5047"/>
            <a:ext cx="9879888" cy="457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4" y="3983287"/>
            <a:ext cx="10589029" cy="6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74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92840" cy="12282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 of fermion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dark matter with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heavy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mediator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28299"/>
            <a:ext cx="11122925" cy="56297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The next step in this work was to consider the model of the </a:t>
            </a:r>
            <a:r>
              <a:rPr lang="en-US" sz="2800" dirty="0" smtClean="0"/>
              <a:t>dark matter consisting </a:t>
            </a:r>
            <a:r>
              <a:rPr lang="en-US" sz="2800" dirty="0"/>
              <a:t>of spinor charge-conjugated massive particles X with charge +1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r>
              <a:rPr lang="en-US" sz="2800" dirty="0" smtClean="0"/>
              <a:t>Interaction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is follows:</a:t>
            </a:r>
          </a:p>
          <a:p>
            <a:pPr algn="just"/>
            <a:endParaRPr lang="en-US" sz="2800" dirty="0" smtClean="0"/>
          </a:p>
          <a:p>
            <a:pPr algn="just"/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3369219"/>
            <a:ext cx="10629260" cy="834291"/>
          </a:xfrm>
          <a:prstGeom prst="rect">
            <a:avLst/>
          </a:prstGeom>
        </p:spPr>
      </p:pic>
      <p:pic>
        <p:nvPicPr>
          <p:cNvPr id="6" name="Рисунок 5" descr="C:\Users\hp\Desktop\НИРС\результаты\ferm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11263" r="6607" b="14966"/>
          <a:stretch/>
        </p:blipFill>
        <p:spPr bwMode="auto">
          <a:xfrm>
            <a:off x="731587" y="4991941"/>
            <a:ext cx="2009451" cy="1180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hp\Desktop\НИРС\результаты\ferm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t="6111" r="2704" b="12130"/>
          <a:stretch/>
        </p:blipFill>
        <p:spPr bwMode="auto">
          <a:xfrm>
            <a:off x="3472625" y="4817660"/>
            <a:ext cx="7459232" cy="1386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9504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457903" cy="935006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Dependence on model parameters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1" y="1022213"/>
            <a:ext cx="4750225" cy="28319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Группа 22"/>
          <p:cNvGrpSpPr/>
          <p:nvPr/>
        </p:nvGrpSpPr>
        <p:grpSpPr>
          <a:xfrm>
            <a:off x="912822" y="903581"/>
            <a:ext cx="4036522" cy="1123285"/>
            <a:chOff x="912822" y="903581"/>
            <a:chExt cx="4036522" cy="112328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822" y="1216400"/>
              <a:ext cx="724743" cy="329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340" y="903581"/>
              <a:ext cx="2112004" cy="11232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1" name="Группа 30"/>
          <p:cNvGrpSpPr/>
          <p:nvPr/>
        </p:nvGrpSpPr>
        <p:grpSpPr>
          <a:xfrm>
            <a:off x="350630" y="3923750"/>
            <a:ext cx="4750225" cy="2842175"/>
            <a:chOff x="350630" y="3923750"/>
            <a:chExt cx="4750225" cy="284217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630" y="4088762"/>
              <a:ext cx="4750225" cy="2677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304" y="4175969"/>
              <a:ext cx="724743" cy="329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341" y="3923750"/>
              <a:ext cx="2112004" cy="11377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5" name="Группа 34"/>
          <p:cNvGrpSpPr/>
          <p:nvPr/>
        </p:nvGrpSpPr>
        <p:grpSpPr>
          <a:xfrm>
            <a:off x="5438876" y="1022212"/>
            <a:ext cx="5159605" cy="2831911"/>
            <a:chOff x="5438876" y="1022212"/>
            <a:chExt cx="5159605" cy="2831911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876" y="1022212"/>
              <a:ext cx="5159605" cy="28319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59" y="1102835"/>
              <a:ext cx="724743" cy="329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744" y="2201752"/>
              <a:ext cx="2112004" cy="11338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9" name="Группа 38"/>
          <p:cNvGrpSpPr/>
          <p:nvPr/>
        </p:nvGrpSpPr>
        <p:grpSpPr>
          <a:xfrm>
            <a:off x="5438876" y="3923750"/>
            <a:ext cx="5159604" cy="2873505"/>
            <a:chOff x="5438876" y="3923750"/>
            <a:chExt cx="5159604" cy="287350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876" y="4088763"/>
              <a:ext cx="5159604" cy="27084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9744" y="3923750"/>
              <a:ext cx="2112004" cy="11201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149" y="4207856"/>
              <a:ext cx="724743" cy="32953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992604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48891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210"/>
            <a:ext cx="11191164" cy="5917034"/>
          </a:xfrm>
        </p:spPr>
        <p:txBody>
          <a:bodyPr>
            <a:normAutofit/>
          </a:bodyPr>
          <a:lstStyle/>
          <a:p>
            <a:r>
              <a:rPr lang="en-US" sz="2400" dirty="0"/>
              <a:t>When considering the decays of vector and scalar dark matter particles in two-lepton modes (electron and positron), it turned out that in these situations the parametrization of the interaction </a:t>
            </a:r>
            <a:r>
              <a:rPr lang="en-US" sz="2400" dirty="0" err="1"/>
              <a:t>Lagrangian</a:t>
            </a:r>
            <a:r>
              <a:rPr lang="en-US" sz="2400" dirty="0"/>
              <a:t> does not give any positive results.</a:t>
            </a:r>
            <a:endParaRPr lang="en-US" sz="2400" dirty="0" smtClean="0"/>
          </a:p>
          <a:p>
            <a:r>
              <a:rPr lang="en-US" sz="2400" dirty="0" smtClean="0"/>
              <a:t>We </a:t>
            </a:r>
            <a:r>
              <a:rPr lang="en-US" sz="2400" dirty="0"/>
              <a:t>considered the decays of a vector and a scalar particle of </a:t>
            </a:r>
            <a:r>
              <a:rPr lang="en-US" sz="2400" dirty="0" smtClean="0"/>
              <a:t>dark matter </a:t>
            </a:r>
            <a:r>
              <a:rPr lang="en-US" sz="2400" dirty="0"/>
              <a:t>into two identical positrons. It turned out that the FSR is not suppressed in these models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Were considered more complex models of </a:t>
            </a:r>
            <a:r>
              <a:rPr lang="en-US" sz="2400" dirty="0" smtClean="0"/>
              <a:t>dark matter with </a:t>
            </a:r>
            <a:r>
              <a:rPr lang="en-US" sz="2400" dirty="0"/>
              <a:t>a massive intermediate particle. Studied various variations of such models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next step, models of fermion </a:t>
            </a:r>
            <a:r>
              <a:rPr lang="en-US" sz="2400" dirty="0" smtClean="0"/>
              <a:t>dark matter were </a:t>
            </a:r>
            <a:r>
              <a:rPr lang="en-US" sz="2400" dirty="0"/>
              <a:t>considered. It was found that in such a model, no parameterization reduction occurs. FSR energy distributions were obtained for different variations of the parameters a, b, c, d</a:t>
            </a:r>
            <a:r>
              <a:rPr lang="en-US" sz="24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10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115" y="816311"/>
            <a:ext cx="8595360" cy="3845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Thank you for attention!</a:t>
            </a:r>
            <a:endParaRPr lang="ru-R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7959143" y="5567520"/>
            <a:ext cx="2712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Shlepkina</a:t>
            </a:r>
            <a:r>
              <a:rPr lang="en-US" dirty="0" smtClean="0"/>
              <a:t> Ekaterina</a:t>
            </a:r>
          </a:p>
          <a:p>
            <a:r>
              <a:rPr lang="en-US" dirty="0" smtClean="0"/>
              <a:t>+7 (980)5122-503</a:t>
            </a:r>
          </a:p>
          <a:p>
            <a:r>
              <a:rPr lang="en-US" dirty="0" smtClean="0"/>
              <a:t>shlepkinaes@gmail.com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49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4545"/>
            <a:ext cx="9692640" cy="76758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Plans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592" y="1056067"/>
            <a:ext cx="10936997" cy="52333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 Black" panose="020B0A04020102020204" pitchFamily="34" charset="0"/>
              </a:rPr>
              <a:t>Continue to develop a fermion model of dark </a:t>
            </a:r>
            <a:r>
              <a:rPr lang="en-US" sz="2800" dirty="0" smtClean="0">
                <a:latin typeface="Arial Black" panose="020B0A04020102020204" pitchFamily="34" charset="0"/>
              </a:rPr>
              <a:t>matter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 Black" panose="020B0A04020102020204" pitchFamily="34" charset="0"/>
              </a:rPr>
              <a:t>More detailed study of model dependencies on parameters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 Black" panose="020B0A04020102020204" pitchFamily="34" charset="0"/>
              </a:rPr>
              <a:t>How does the theorem work in these models</a:t>
            </a:r>
            <a:r>
              <a:rPr lang="en-US" sz="2800" dirty="0" smtClean="0">
                <a:latin typeface="Arial Black" panose="020B0A04020102020204" pitchFamily="34" charset="0"/>
              </a:rPr>
              <a:t>?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>
                <a:latin typeface="Arial Black" panose="020B0A04020102020204" pitchFamily="34" charset="0"/>
              </a:rPr>
              <a:t>Consideration of another promising model of dark matter where no </a:t>
            </a:r>
            <a:r>
              <a:rPr lang="en-US" sz="2800" dirty="0" smtClean="0">
                <a:latin typeface="Arial Black" panose="020B0A04020102020204" pitchFamily="34" charset="0"/>
              </a:rPr>
              <a:t>cancelation of </a:t>
            </a:r>
            <a:r>
              <a:rPr lang="en-US" sz="2800" dirty="0">
                <a:latin typeface="Arial Black" panose="020B0A04020102020204" pitchFamily="34" charset="0"/>
              </a:rPr>
              <a:t>parameters is </a:t>
            </a:r>
            <a:r>
              <a:rPr lang="en-US" sz="2800" dirty="0" smtClean="0">
                <a:latin typeface="Arial Black" panose="020B0A04020102020204" pitchFamily="34" charset="0"/>
              </a:rPr>
              <a:t>observed:</a:t>
            </a: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9" y="4610637"/>
            <a:ext cx="3896402" cy="16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75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5911"/>
            <a:ext cx="11136573" cy="77792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FSR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 spectra for the fermion model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 descr="C:\Users\hp\Desktop\НИРС\результаты\dist10.0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7560"/>
          <a:stretch/>
        </p:blipFill>
        <p:spPr bwMode="auto">
          <a:xfrm>
            <a:off x="406122" y="1924332"/>
            <a:ext cx="5162164" cy="370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p\Desktop\НИРС\результаты\dist210.0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7569" r="2576" b="5034"/>
          <a:stretch/>
        </p:blipFill>
        <p:spPr bwMode="auto">
          <a:xfrm>
            <a:off x="5824285" y="1924333"/>
            <a:ext cx="5162164" cy="3708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122" y="5812485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FSR energy </a:t>
            </a:r>
            <a:r>
              <a:rPr lang="en-US" sz="2400" dirty="0" smtClean="0"/>
              <a:t>spectra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24285" y="5812485"/>
            <a:ext cx="516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FSR energy </a:t>
            </a:r>
            <a:r>
              <a:rPr lang="en-US" sz="2400" dirty="0" smtClean="0"/>
              <a:t>spectra with </a:t>
            </a:r>
            <a:r>
              <a:rPr lang="en-US" sz="2400" dirty="0"/>
              <a:t>modified </a:t>
            </a:r>
            <a:r>
              <a:rPr lang="en-US" sz="2400" dirty="0" smtClean="0"/>
              <a:t>parameters </a:t>
            </a:r>
            <a:r>
              <a:rPr lang="en-US" sz="2400" dirty="0" err="1" smtClean="0"/>
              <a:t>a,b,c,d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6938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81230" cy="1325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Cosmic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rays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1038959"/>
            <a:ext cx="10031104" cy="27414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980" y="3665227"/>
            <a:ext cx="3357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PAMELA</a:t>
            </a:r>
          </a:p>
          <a:p>
            <a:pPr algn="just"/>
            <a:r>
              <a:rPr lang="en-US" dirty="0" smtClean="0"/>
              <a:t>Satellite: “</a:t>
            </a:r>
            <a:r>
              <a:rPr lang="en-US" dirty="0" err="1" smtClean="0"/>
              <a:t>Resurs</a:t>
            </a:r>
            <a:r>
              <a:rPr lang="en-US" dirty="0" smtClean="0"/>
              <a:t> DK-1”</a:t>
            </a:r>
          </a:p>
          <a:p>
            <a:pPr algn="just"/>
            <a:r>
              <a:rPr lang="en-US" dirty="0" smtClean="0"/>
              <a:t>Since: 15 June 2006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sz="1400" dirty="0" smtClean="0"/>
              <a:t>The study of fluxes of antiparticles in cosmic rays in the range from ~ 100 MeV to hundreds of GeV.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5523" y="3665227"/>
            <a:ext cx="33573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AMS – 02</a:t>
            </a:r>
          </a:p>
          <a:p>
            <a:pPr algn="just"/>
            <a:r>
              <a:rPr lang="en-US" dirty="0" smtClean="0"/>
              <a:t>Installed on the ISS</a:t>
            </a:r>
            <a:endParaRPr lang="ru-RU" dirty="0" smtClean="0"/>
          </a:p>
          <a:p>
            <a:pPr algn="just"/>
            <a:r>
              <a:rPr lang="en-US" dirty="0" smtClean="0"/>
              <a:t>Since: 16 May 2011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sz="1400" dirty="0"/>
              <a:t>D</a:t>
            </a:r>
            <a:r>
              <a:rPr lang="en-US" sz="1400" dirty="0" smtClean="0"/>
              <a:t>esigned to study the composition of cosmic rays, the search for antimatter and dark matter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134066" y="3665227"/>
            <a:ext cx="29888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Fermi-LAT</a:t>
            </a:r>
          </a:p>
          <a:p>
            <a:pPr algn="just"/>
            <a:r>
              <a:rPr lang="en-US" dirty="0" smtClean="0"/>
              <a:t>Space gamma telescope</a:t>
            </a:r>
          </a:p>
          <a:p>
            <a:pPr algn="just"/>
            <a:r>
              <a:rPr lang="en-US" dirty="0" smtClean="0"/>
              <a:t>Since: 11 </a:t>
            </a:r>
            <a:r>
              <a:rPr lang="en-US" dirty="0"/>
              <a:t>J</a:t>
            </a:r>
            <a:r>
              <a:rPr lang="en-US" dirty="0" smtClean="0"/>
              <a:t>une 2008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sz="1400" dirty="0" smtClean="0"/>
              <a:t>The study of astrophysical and cosmological processes in the centers of galaxies, gamma-ray bursts, the search for dark matter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400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692640" cy="887104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Positron anomaly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58" y="1261327"/>
            <a:ext cx="7772581" cy="520773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33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8788"/>
            <a:ext cx="11019476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Contradictions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gamma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(dark halo model)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017077" y="1955343"/>
            <a:ext cx="1228298" cy="341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550602" y="5452649"/>
            <a:ext cx="1228298" cy="341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5339" y="1268616"/>
            <a:ext cx="21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Agrees with positron data</a:t>
            </a:r>
            <a:endParaRPr lang="ru-RU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619" y="5793843"/>
            <a:ext cx="260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Contradictions with IGBR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29626" y="1776473"/>
            <a:ext cx="5685327" cy="3644052"/>
            <a:chOff x="129626" y="1776473"/>
            <a:chExt cx="5685327" cy="364405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26" y="1776473"/>
              <a:ext cx="5685327" cy="36440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65916" y="1955343"/>
              <a:ext cx="21378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 smtClean="0"/>
                <a:t>ee</a:t>
              </a:r>
              <a:r>
                <a:rPr lang="en-US" sz="1400" i="1" dirty="0" smtClean="0"/>
                <a:t>,</a:t>
              </a:r>
              <a:r>
                <a:rPr lang="el-GR" sz="1400" i="1" dirty="0" smtClean="0"/>
                <a:t>μμ</a:t>
              </a:r>
              <a:r>
                <a:rPr lang="en-US" sz="1400" i="1" dirty="0" smtClean="0"/>
                <a:t>,</a:t>
              </a:r>
              <a:r>
                <a:rPr lang="el-GR" sz="1400" i="1" dirty="0" smtClean="0"/>
                <a:t>ττ</a:t>
              </a:r>
              <a:endParaRPr lang="ru-RU" sz="1400" i="1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7" y="2472956"/>
            <a:ext cx="5836329" cy="36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10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761806" cy="818866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ways of gamma suppression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815" y="1426742"/>
            <a:ext cx="5718412" cy="543125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Due </a:t>
            </a:r>
            <a:r>
              <a:rPr lang="en-US" sz="3200" dirty="0">
                <a:solidFill>
                  <a:srgbClr val="0070C0"/>
                </a:solidFill>
                <a:latin typeface="Arial Black" panose="020B0A04020102020204" pitchFamily="34" charset="0"/>
              </a:rPr>
              <a:t>to space DM </a:t>
            </a: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distribution</a:t>
            </a:r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(</a:t>
            </a:r>
            <a:r>
              <a:rPr lang="en-US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dark halo and dark disk models, clumps)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>
                <a:solidFill>
                  <a:srgbClr val="00B050"/>
                </a:solidFill>
                <a:latin typeface="Arial Black" panose="020B0A04020102020204" pitchFamily="34" charset="0"/>
              </a:rPr>
              <a:t>Physics of DM </a:t>
            </a:r>
            <a:r>
              <a:rPr lang="en-US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                        interaction:</a:t>
            </a:r>
            <a:endParaRPr lang="ru-RU" sz="32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???</a:t>
            </a:r>
            <a:endParaRPr lang="ru-RU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976452" y="3638122"/>
            <a:ext cx="5341255" cy="1913289"/>
            <a:chOff x="5181168" y="2557546"/>
            <a:chExt cx="4767502" cy="164856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464"/>
            <a:stretch/>
          </p:blipFill>
          <p:spPr>
            <a:xfrm>
              <a:off x="5181168" y="2557546"/>
              <a:ext cx="3435550" cy="1648567"/>
            </a:xfrm>
            <a:prstGeom prst="rect">
              <a:avLst/>
            </a:prstGeom>
          </p:spPr>
        </p:pic>
        <p:sp>
          <p:nvSpPr>
            <p:cNvPr id="7" name="Стрелка вправо 6"/>
            <p:cNvSpPr/>
            <p:nvPr/>
          </p:nvSpPr>
          <p:spPr>
            <a:xfrm>
              <a:off x="6578221" y="2988860"/>
              <a:ext cx="641445" cy="19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0302990">
              <a:off x="6590859" y="3493265"/>
              <a:ext cx="641445" cy="19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7966607" y="3084394"/>
              <a:ext cx="535948" cy="191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550321" y="2641319"/>
              <a:ext cx="1398349" cy="928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Standard Model particles</a:t>
              </a:r>
            </a:p>
            <a:p>
              <a:r>
                <a:rPr lang="en-US" sz="16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{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e</a:t>
              </a:r>
              <a:r>
                <a:rPr lang="en-US" sz="1600" b="1" baseline="30000" dirty="0" err="1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+</a:t>
              </a:r>
              <a:r>
                <a:rPr lang="en-US" sz="1600" b="1" dirty="0" err="1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,e</a:t>
              </a:r>
              <a:r>
                <a:rPr lang="en-US" sz="1600" b="1" baseline="30000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-</a:t>
              </a:r>
              <a:r>
                <a:rPr lang="en-US" sz="16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,</a:t>
              </a:r>
              <a:r>
                <a:rPr lang="el-GR" sz="16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γ</a:t>
              </a:r>
              <a:r>
                <a:rPr lang="en-US" sz="1600" b="1" dirty="0" smtClean="0">
                  <a:solidFill>
                    <a:srgbClr val="7030A0"/>
                  </a:solidFill>
                  <a:latin typeface="Arial Black" panose="020B0A04020102020204" pitchFamily="34" charset="0"/>
                </a:rPr>
                <a:t> …}</a:t>
              </a:r>
              <a:endParaRPr lang="ru-RU" sz="1600" b="1" dirty="0">
                <a:solidFill>
                  <a:srgbClr val="7030A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98597" y="1132025"/>
            <a:ext cx="5316608" cy="2231972"/>
            <a:chOff x="5725354" y="841840"/>
            <a:chExt cx="5316608" cy="223197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354" y="841840"/>
              <a:ext cx="5316608" cy="223197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338457" y="1001598"/>
              <a:ext cx="10021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DM halo</a:t>
              </a:r>
              <a:endParaRPr lang="ru-RU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73390" y="1623176"/>
              <a:ext cx="1056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Star disk</a:t>
              </a:r>
              <a:endParaRPr lang="ru-RU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84012" y="950583"/>
              <a:ext cx="1072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Stable DM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99292" y="1827532"/>
              <a:ext cx="14574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Unstable DM</a:t>
              </a:r>
              <a:endParaRPr lang="ru-RU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436487" y="1170875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203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40287" cy="135113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Possible DM interaction types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887104"/>
            <a:ext cx="11122926" cy="5878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/>
              <a:t>We </a:t>
            </a:r>
            <a:r>
              <a:rPr lang="en-US" sz="2400" b="1" dirty="0"/>
              <a:t>consider the decay of a hypothetical </a:t>
            </a:r>
            <a:r>
              <a:rPr lang="en-US" sz="2400" b="1" dirty="0" smtClean="0"/>
              <a:t>massive particle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/>
              <a:t>into two </a:t>
            </a:r>
            <a:r>
              <a:rPr lang="en-US" sz="2400" b="1" dirty="0" smtClean="0"/>
              <a:t>leptons:</a:t>
            </a:r>
            <a:endParaRPr lang="en-US" sz="2400" b="1" dirty="0"/>
          </a:p>
          <a:p>
            <a:pPr marL="0" indent="0">
              <a:buNone/>
            </a:pPr>
            <a:r>
              <a:rPr lang="en-US" sz="3200" dirty="0"/>
              <a:t>DM particle 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can be:</a:t>
            </a:r>
            <a:endParaRPr lang="en-US" sz="3200" dirty="0" smtClean="0"/>
          </a:p>
          <a:p>
            <a:r>
              <a:rPr lang="en-US" sz="2400" dirty="0" smtClean="0"/>
              <a:t>Scalar </a:t>
            </a:r>
          </a:p>
          <a:p>
            <a:endParaRPr lang="en-US" sz="2400" dirty="0"/>
          </a:p>
          <a:p>
            <a:r>
              <a:rPr lang="en-US" sz="2400" dirty="0" err="1" smtClean="0"/>
              <a:t>Pseudoscalar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Vector</a:t>
            </a:r>
          </a:p>
          <a:p>
            <a:endParaRPr lang="en-US" sz="2400" dirty="0"/>
          </a:p>
          <a:p>
            <a:r>
              <a:rPr lang="en-US" sz="2400" dirty="0" smtClean="0"/>
              <a:t>Axial vector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33" y="2236479"/>
            <a:ext cx="3800902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11" y="3215982"/>
            <a:ext cx="3800902" cy="743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11" y="4214819"/>
            <a:ext cx="3800902" cy="884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11" y="5355363"/>
            <a:ext cx="3800902" cy="9449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033" y="2710520"/>
            <a:ext cx="3796850" cy="2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0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92840" cy="846161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Parametrization </a:t>
            </a:r>
            <a:r>
              <a:rPr lang="en-US" sz="4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interaction </a:t>
            </a:r>
            <a:r>
              <a:rPr lang="en-US" sz="4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Lagrangian</a:t>
            </a:r>
            <a:endParaRPr lang="ru-RU" sz="4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6287"/>
            <a:ext cx="11191164" cy="586171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The idea is to use different combinations of vector and pseudo-vector coupling, or scalar and </a:t>
            </a:r>
            <a:r>
              <a:rPr lang="en-US" sz="2400" dirty="0" err="1"/>
              <a:t>pseudoscalar</a:t>
            </a:r>
            <a:r>
              <a:rPr lang="en-US" sz="2400" dirty="0"/>
              <a:t>, to understand which coupling constants must be chosen </a:t>
            </a:r>
            <a:r>
              <a:rPr lang="en-US" sz="2400" b="1" dirty="0">
                <a:solidFill>
                  <a:srgbClr val="FF0000"/>
                </a:solidFill>
              </a:rPr>
              <a:t>in order to suppress a </a:t>
            </a:r>
            <a:r>
              <a:rPr lang="en-US" sz="2400" b="1" dirty="0" smtClean="0">
                <a:solidFill>
                  <a:srgbClr val="FF0000"/>
                </a:solidFill>
              </a:rPr>
              <a:t>FSR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ru-RU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/>
              <a:t>Then suppression of </a:t>
            </a:r>
            <a:r>
              <a:rPr lang="en-US" sz="2400" dirty="0" smtClean="0"/>
              <a:t>a FSR means </a:t>
            </a:r>
            <a:r>
              <a:rPr lang="en-US" sz="2400" dirty="0"/>
              <a:t>that: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99" y="2314807"/>
            <a:ext cx="5298374" cy="19194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11" y="5022224"/>
            <a:ext cx="40957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750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2830"/>
            <a:ext cx="9692640" cy="644174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800" b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48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decay model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334092"/>
                <a:ext cx="11027391" cy="513497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2400" dirty="0" smtClean="0"/>
                  <a:t>The first model of dark matter, which (we) was considered by our scientific group, was a</a:t>
                </a:r>
                <a:r>
                  <a:rPr lang="ru-RU" sz="2400" dirty="0" smtClean="0"/>
                  <a:t> </a:t>
                </a:r>
                <a:r>
                  <a:rPr lang="en-US" sz="2400" dirty="0" smtClean="0"/>
                  <a:t>DM model consisting </a:t>
                </a:r>
                <a:r>
                  <a:rPr lang="en-US" sz="2400" dirty="0"/>
                  <a:t>of particles </a:t>
                </a:r>
                <a:r>
                  <a:rPr lang="en-US" sz="2400" b="1" dirty="0">
                    <a:solidFill>
                      <a:schemeClr val="bg2">
                        <a:lumMod val="50000"/>
                      </a:schemeClr>
                    </a:solidFill>
                  </a:rPr>
                  <a:t>X</a:t>
                </a:r>
                <a:r>
                  <a:rPr lang="en-US" sz="2400" dirty="0"/>
                  <a:t> interacting with </a:t>
                </a:r>
                <a:r>
                  <a:rPr lang="en-US" sz="2400" dirty="0" smtClean="0"/>
                  <a:t>opposite charged </a:t>
                </a:r>
                <a:r>
                  <a:rPr lang="en-US" sz="2400" dirty="0"/>
                  <a:t>leptons </a:t>
                </a:r>
                <a:r>
                  <a:rPr lang="en-US" sz="2400" dirty="0" smtClean="0"/>
                  <a:t>(in our case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positron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and electron</a:t>
                </a:r>
                <a:r>
                  <a:rPr lang="en-US" sz="2400" dirty="0" smtClean="0"/>
                  <a:t>):</a:t>
                </a:r>
              </a:p>
              <a:p>
                <a:pPr marL="0" indent="0" algn="ctr">
                  <a:buNone/>
                </a:pPr>
                <a:r>
                  <a:rPr lang="en-US" sz="3600" dirty="0" smtClean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X </a:t>
                </a:r>
                <a:r>
                  <a:rPr lang="en-US" sz="3600" dirty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→ e</a:t>
                </a:r>
                <a:r>
                  <a:rPr lang="en-US" sz="3600" baseline="30000" dirty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+</a:t>
                </a:r>
                <a:r>
                  <a:rPr lang="en-US" sz="3600" dirty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e</a:t>
                </a:r>
                <a:r>
                  <a:rPr lang="en-US" sz="3600" baseline="30000" dirty="0" smtClean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-</a:t>
                </a:r>
                <a:r>
                  <a:rPr lang="en-US" sz="3600" dirty="0" smtClean="0">
                    <a:solidFill>
                      <a:srgbClr val="FF9900"/>
                    </a:solidFill>
                    <a:latin typeface="Arial Black" panose="020B0A04020102020204" pitchFamily="34" charset="0"/>
                  </a:rPr>
                  <a:t>          </a:t>
                </a:r>
              </a:p>
              <a:p>
                <a:pPr marL="0" indent="0" algn="ctr">
                  <a:buNone/>
                </a:pPr>
                <a:r>
                  <a:rPr lang="en-US" sz="3600" dirty="0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X </a:t>
                </a:r>
                <a:r>
                  <a:rPr lang="en-US" sz="36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→ e</a:t>
                </a:r>
                <a:r>
                  <a:rPr lang="en-US" sz="3600" baseline="30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+</a:t>
                </a:r>
                <a:r>
                  <a:rPr lang="en-US" sz="36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 e</a:t>
                </a:r>
                <a:r>
                  <a:rPr lang="en-US" sz="3600" baseline="300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-</a:t>
                </a:r>
                <a:r>
                  <a:rPr lang="en-US" sz="36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 </a:t>
                </a:r>
                <a:r>
                  <a:rPr lang="el-GR" sz="3600" dirty="0" smtClean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γ</a:t>
                </a:r>
                <a:endParaRPr lang="en-US" sz="3600" dirty="0" smtClean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entury Schoolbook" panose="02040604050505020304" pitchFamily="18" charset="0"/>
                  </a:rPr>
                  <a:t>After modeling this process and analyzing the results, we can conclude </a:t>
                </a:r>
                <a:r>
                  <a:rPr lang="en-US" sz="2400" dirty="0" smtClean="0">
                    <a:latin typeface="Century Schoolbook" panose="02040604050505020304" pitchFamily="18" charset="0"/>
                  </a:rPr>
                  <a:t>that</a:t>
                </a:r>
                <a:r>
                  <a:rPr lang="ru-RU" sz="2400" dirty="0" smtClean="0">
                    <a:latin typeface="Century Schoolbook" panose="02040604050505020304" pitchFamily="18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the </a:t>
                </a:r>
                <a:r>
                  <a:rPr lang="en-US" sz="2400" b="1" dirty="0">
                    <a:solidFill>
                      <a:srgbClr val="FF0000"/>
                    </a:solidFill>
                    <a:latin typeface="Century Schoolbook" panose="02040604050505020304" pitchFamily="18" charset="0"/>
                  </a:rPr>
                  <a:t>considered cases do not allow suppressing FSR.</a:t>
                </a:r>
                <a:endParaRPr lang="ru-RU" sz="2400" b="1" dirty="0" smtClean="0">
                  <a:solidFill>
                    <a:srgbClr val="FF0000"/>
                  </a:solidFill>
                  <a:latin typeface="Century Schoolbook" panose="020406040505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entury Schoolbook" panose="02040604050505020304" pitchFamily="18" charset="0"/>
                  </a:rPr>
                  <a:t>That is we obtained that </a:t>
                </a:r>
                <a:r>
                  <a:rPr lang="en-US" sz="2400" dirty="0" smtClean="0">
                    <a:latin typeface="Century Schoolbook" panose="02040604050505020304" pitchFamily="18" charset="0"/>
                  </a:rPr>
                  <a:t>ratio </a:t>
                </a:r>
                <a:r>
                  <a:rPr lang="ru-RU" sz="2400" dirty="0" smtClean="0">
                    <a:latin typeface="Century Schoolbook" panose="020406040505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Century Schoolbook" panose="02040604050505020304" pitchFamily="18" charset="0"/>
                  </a:rPr>
                  <a:t>  does not depend on the parameters </a:t>
                </a:r>
                <a:r>
                  <a:rPr lang="en-US" sz="2400" i="1" dirty="0">
                    <a:latin typeface="Century Schoolbook" panose="02040604050505020304" pitchFamily="18" charset="0"/>
                  </a:rPr>
                  <a:t>a</a:t>
                </a:r>
                <a:r>
                  <a:rPr lang="en-US" sz="2400" dirty="0">
                    <a:latin typeface="Century Schoolbook" panose="02040604050505020304" pitchFamily="18" charset="0"/>
                  </a:rPr>
                  <a:t> and </a:t>
                </a:r>
                <a:r>
                  <a:rPr lang="en-US" sz="2400" i="1" dirty="0">
                    <a:latin typeface="Century Schoolbook" panose="02040604050505020304" pitchFamily="18" charset="0"/>
                  </a:rPr>
                  <a:t>b</a:t>
                </a:r>
                <a:r>
                  <a:rPr lang="en-US" sz="2400" dirty="0">
                    <a:latin typeface="Century Schoolbook" panose="02040604050505020304" pitchFamily="18" charset="0"/>
                  </a:rPr>
                  <a:t> in interaction </a:t>
                </a:r>
                <a:r>
                  <a:rPr lang="en-US" sz="2400" dirty="0" err="1" smtClean="0">
                    <a:latin typeface="Century Schoolbook" panose="02040604050505020304" pitchFamily="18" charset="0"/>
                  </a:rPr>
                  <a:t>Lagrangian</a:t>
                </a:r>
                <a:r>
                  <a:rPr lang="en-US" sz="2400" dirty="0">
                    <a:latin typeface="Century Schoolbook" panose="02040604050505020304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l-GR" sz="2400" dirty="0">
                  <a:latin typeface="Century Schoolbook" panose="02040604050505020304" pitchFamily="18" charset="0"/>
                </a:endParaRPr>
              </a:p>
              <a:p>
                <a:pPr algn="just"/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34092"/>
                <a:ext cx="11027391" cy="5134970"/>
              </a:xfrm>
              <a:blipFill rotWithShape="0">
                <a:blip r:embed="rId2"/>
                <a:stretch>
                  <a:fillRect l="-829" t="-1306" r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r>
              <a:rPr lang="en-US" dirty="0" smtClean="0">
                <a:solidFill>
                  <a:srgbClr val="003274"/>
                </a:solidFill>
              </a:rPr>
              <a:t>/16</a:t>
            </a:r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817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292840" cy="9144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 to the two-positron modes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7431"/>
            <a:ext cx="11292840" cy="574849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The model </a:t>
            </a:r>
            <a:r>
              <a:rPr lang="en-US" sz="2000" dirty="0">
                <a:latin typeface="Arial Black" panose="020B0A04020102020204" pitchFamily="34" charset="0"/>
              </a:rPr>
              <a:t>of the </a:t>
            </a:r>
            <a:r>
              <a:rPr lang="en-US" sz="2000" dirty="0" smtClean="0">
                <a:latin typeface="Arial Black" panose="020B0A04020102020204" pitchFamily="34" charset="0"/>
              </a:rPr>
              <a:t>“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dark atom</a:t>
            </a:r>
            <a:r>
              <a:rPr lang="en-US" sz="2000" dirty="0" smtClean="0">
                <a:latin typeface="Arial Black" panose="020B0A04020102020204" pitchFamily="34" charset="0"/>
              </a:rPr>
              <a:t>”</a:t>
            </a:r>
          </a:p>
          <a:p>
            <a:pPr marL="342900" indent="-342900" algn="just">
              <a:lnSpc>
                <a:spcPct val="0"/>
              </a:lnSpc>
              <a:buAutoNum type="arabicPeriod"/>
            </a:pPr>
            <a:r>
              <a:rPr lang="en-US" sz="1400" dirty="0" err="1" smtClean="0"/>
              <a:t>M.Yu</a:t>
            </a:r>
            <a:r>
              <a:rPr lang="en-US" sz="1400" dirty="0"/>
              <a:t>. </a:t>
            </a:r>
            <a:r>
              <a:rPr lang="en-US" sz="1400" dirty="0" err="1"/>
              <a:t>Khlopov</a:t>
            </a:r>
            <a:r>
              <a:rPr lang="en-US" sz="1400" dirty="0"/>
              <a:t>, JETP Lett. 83 (2006) 1; </a:t>
            </a:r>
            <a:endParaRPr lang="en-US" sz="1400" dirty="0" smtClean="0"/>
          </a:p>
          <a:p>
            <a:pPr marL="342900" indent="-342900" algn="just">
              <a:lnSpc>
                <a:spcPct val="0"/>
              </a:lnSpc>
              <a:buAutoNum type="arabicPeriod"/>
            </a:pPr>
            <a:r>
              <a:rPr lang="en-US" sz="1400" dirty="0" smtClean="0"/>
              <a:t> D</a:t>
            </a:r>
            <a:r>
              <a:rPr lang="en-US" sz="1400" dirty="0"/>
              <a:t>. </a:t>
            </a:r>
            <a:r>
              <a:rPr lang="en-US" sz="1400" dirty="0" err="1"/>
              <a:t>Fargion</a:t>
            </a:r>
            <a:r>
              <a:rPr lang="en-US" sz="1400" dirty="0"/>
              <a:t>, </a:t>
            </a:r>
            <a:r>
              <a:rPr lang="en-US" sz="1400" dirty="0" err="1"/>
              <a:t>M.Khlopov</a:t>
            </a:r>
            <a:r>
              <a:rPr lang="en-US" sz="1400" dirty="0"/>
              <a:t>, </a:t>
            </a:r>
            <a:r>
              <a:rPr lang="en-US" sz="1400" dirty="0" err="1"/>
              <a:t>C.Stephan</a:t>
            </a:r>
            <a:r>
              <a:rPr lang="en-US" sz="1400" dirty="0"/>
              <a:t>, Class. Quantum </a:t>
            </a:r>
            <a:r>
              <a:rPr lang="en-US" sz="1400" dirty="0" err="1"/>
              <a:t>Grav</a:t>
            </a:r>
            <a:r>
              <a:rPr lang="en-US" sz="1400" dirty="0"/>
              <a:t>. 23 (2006) 7305; </a:t>
            </a:r>
            <a:endParaRPr lang="en-US" sz="1400" dirty="0" smtClean="0"/>
          </a:p>
          <a:p>
            <a:pPr marL="342900" indent="-342900" algn="just">
              <a:lnSpc>
                <a:spcPct val="0"/>
              </a:lnSpc>
              <a:buAutoNum type="arabicPeriod"/>
            </a:pPr>
            <a:r>
              <a:rPr lang="en-US" sz="1400" dirty="0" smtClean="0"/>
              <a:t> </a:t>
            </a:r>
            <a:r>
              <a:rPr lang="en-US" sz="1400" dirty="0"/>
              <a:t>M. Y. </a:t>
            </a:r>
            <a:r>
              <a:rPr lang="en-US" sz="1400" dirty="0" err="1"/>
              <a:t>Khlopov</a:t>
            </a:r>
            <a:r>
              <a:rPr lang="en-US" sz="1400" dirty="0"/>
              <a:t> and C. </a:t>
            </a:r>
            <a:r>
              <a:rPr lang="en-US" sz="1400" dirty="0" err="1"/>
              <a:t>Kouvaris</a:t>
            </a:r>
            <a:r>
              <a:rPr lang="en-US" sz="1400" dirty="0"/>
              <a:t>, Phys. Rev. D 77 (2008) 065002]</a:t>
            </a:r>
            <a:endParaRPr lang="ru-RU" sz="1400" dirty="0" smtClean="0"/>
          </a:p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bsolute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suppression </a:t>
            </a:r>
            <a:r>
              <a:rPr lang="en-US" sz="2000" dirty="0">
                <a:latin typeface="Arial Black" panose="020B0A04020102020204" pitchFamily="34" charset="0"/>
              </a:rPr>
              <a:t>of dipole radiation </a:t>
            </a:r>
            <a:r>
              <a:rPr lang="en-US" sz="2000" dirty="0" smtClean="0">
                <a:latin typeface="Arial Black" panose="020B0A04020102020204" pitchFamily="34" charset="0"/>
              </a:rPr>
              <a:t>when </a:t>
            </a:r>
            <a:r>
              <a:rPr lang="en-US" sz="2000" dirty="0">
                <a:latin typeface="Arial Black" panose="020B0A04020102020204" pitchFamily="34" charset="0"/>
              </a:rPr>
              <a:t>emitting two single charged </a:t>
            </a:r>
            <a:r>
              <a:rPr lang="en-US" sz="2000" dirty="0" smtClean="0">
                <a:latin typeface="Arial Black" panose="020B0A04020102020204" pitchFamily="34" charset="0"/>
              </a:rPr>
              <a:t>particles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in the </a:t>
            </a:r>
            <a:r>
              <a:rPr lang="en-US" sz="2000" dirty="0" smtClean="0">
                <a:latin typeface="Arial Black" panose="020B0A04020102020204" pitchFamily="34" charset="0"/>
              </a:rPr>
              <a:t>classic (</a:t>
            </a:r>
            <a:r>
              <a:rPr lang="en-US" sz="2000" dirty="0">
                <a:latin typeface="Arial Black" panose="020B0A04020102020204" pitchFamily="34" charset="0"/>
              </a:rPr>
              <a:t>Correspondence </a:t>
            </a:r>
            <a:r>
              <a:rPr lang="en-US" sz="2000" dirty="0" smtClean="0">
                <a:latin typeface="Arial Black" panose="020B0A04020102020204" pitchFamily="34" charset="0"/>
              </a:rPr>
              <a:t>principle)</a:t>
            </a: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Arial Black" panose="020B0A04020102020204" pitchFamily="34" charset="0"/>
              </a:rPr>
              <a:t>The need to find the area of kinematic parameters where it is possible to suppress </a:t>
            </a:r>
            <a:r>
              <a:rPr lang="en-US" sz="2000" dirty="0" smtClean="0">
                <a:latin typeface="Arial Black" panose="020B0A04020102020204" pitchFamily="34" charset="0"/>
              </a:rPr>
              <a:t>FSR</a:t>
            </a:r>
            <a:r>
              <a:rPr lang="ru-RU" sz="2000" dirty="0" smtClean="0">
                <a:latin typeface="Arial Black" panose="020B0A04020102020204" pitchFamily="34" charset="0"/>
              </a:rPr>
              <a:t> (</a:t>
            </a:r>
            <a:r>
              <a:rPr lang="en-US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Single-photon theorem</a:t>
            </a:r>
            <a:r>
              <a:rPr lang="en-US" sz="2000" dirty="0" smtClean="0">
                <a:latin typeface="Arial Black" panose="020B0A04020102020204" pitchFamily="34" charset="0"/>
              </a:rPr>
              <a:t>)</a:t>
            </a:r>
          </a:p>
          <a:p>
            <a:pPr algn="just">
              <a:lnSpc>
                <a:spcPct val="100000"/>
              </a:lnSpc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4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 smtClean="0">
                <a:latin typeface="Arial Black" panose="020B0A04020102020204" pitchFamily="34" charset="0"/>
              </a:rPr>
              <a:t>One </a:t>
            </a:r>
            <a:r>
              <a:rPr lang="en-US" sz="2000" dirty="0">
                <a:latin typeface="Arial Black" panose="020B0A04020102020204" pitchFamily="34" charset="0"/>
              </a:rPr>
              <a:t>photon </a:t>
            </a:r>
            <a:r>
              <a:rPr lang="en-US" sz="2000" dirty="0" smtClean="0">
                <a:latin typeface="Arial Black" panose="020B0A04020102020204" pitchFamily="34" charset="0"/>
              </a:rPr>
              <a:t>per two </a:t>
            </a:r>
            <a:r>
              <a:rPr lang="en-US" sz="2000" dirty="0">
                <a:latin typeface="Arial Black" panose="020B0A04020102020204" pitchFamily="34" charset="0"/>
              </a:rPr>
              <a:t>positrons.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dirty="0">
                <a:latin typeface="Arial Black" panose="020B0A04020102020204" pitchFamily="34" charset="0"/>
              </a:rPr>
              <a:t>Suppression of the </a:t>
            </a:r>
            <a:r>
              <a:rPr lang="en-US" sz="2000" dirty="0" smtClean="0">
                <a:latin typeface="Arial Black" panose="020B0A04020102020204" pitchFamily="34" charset="0"/>
              </a:rPr>
              <a:t>radiation is </a:t>
            </a:r>
            <a:r>
              <a:rPr lang="en-US" sz="2000" dirty="0">
                <a:latin typeface="Arial Black" panose="020B0A04020102020204" pitchFamily="34" charset="0"/>
              </a:rPr>
              <a:t>interesting in </a:t>
            </a:r>
            <a:r>
              <a:rPr lang="en-US" sz="2000" dirty="0" smtClean="0">
                <a:latin typeface="Arial Black" panose="020B0A04020102020204" pitchFamily="34" charset="0"/>
              </a:rPr>
              <a:t>itself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>
                <a:latin typeface="Arial Black" panose="020B0A04020102020204" pitchFamily="34" charset="0"/>
              </a:rPr>
              <a:t>from the point of view of quantum </a:t>
            </a:r>
            <a:r>
              <a:rPr lang="en-US" sz="2000" dirty="0" smtClean="0">
                <a:latin typeface="Arial Black" panose="020B0A04020102020204" pitchFamily="34" charset="0"/>
              </a:rPr>
              <a:t>physics</a:t>
            </a:r>
            <a:r>
              <a:rPr lang="ru-RU" sz="2000" dirty="0" smtClean="0">
                <a:latin typeface="Arial Black" panose="020B0A04020102020204" pitchFamily="34" charset="0"/>
              </a:rPr>
              <a:t>.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fld id="{4CD415B7-F36A-479E-84E2-111B457FC48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r>
              <a:rPr lang="ru-RU" dirty="0" smtClean="0">
                <a:solidFill>
                  <a:srgbClr val="003274"/>
                </a:solidFill>
              </a:rPr>
              <a:t>/1</a:t>
            </a:r>
            <a:r>
              <a:rPr lang="en-US" dirty="0" smtClean="0">
                <a:solidFill>
                  <a:srgbClr val="003274"/>
                </a:solidFill>
              </a:rPr>
              <a:t>6</a:t>
            </a: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6420" y="3774471"/>
            <a:ext cx="5293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Brown, R. W. "Understanding Something about Nothing: Radiation Zeros, published in Vector Boson </a:t>
            </a:r>
            <a:r>
              <a:rPr lang="en-US" sz="1400" dirty="0" err="1"/>
              <a:t>Symp</a:t>
            </a:r>
            <a:r>
              <a:rPr lang="en-US" sz="1400" dirty="0"/>
              <a:t>. 1995: 261-272. RW Brown, KL Kowalski and SJ Brodsky." </a:t>
            </a:r>
            <a:r>
              <a:rPr lang="en-US" sz="1400" i="1" dirty="0"/>
              <a:t>Phys. Rev. D</a:t>
            </a:r>
            <a:r>
              <a:rPr lang="en-US" sz="1400" dirty="0"/>
              <a:t> 28 (1983): 624.</a:t>
            </a:r>
            <a:endParaRPr lang="ru-RU" sz="14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43" y="3643794"/>
            <a:ext cx="2523454" cy="10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037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29C6A195-B68C-4046-9B87-5F77FFF070B8}" vid="{4FAFE3CB-D5BD-4F56-A013-3D84208434BC}"/>
    </a:ext>
  </a:extLst>
</a:theme>
</file>

<file path=ppt/theme/theme2.xml><?xml version="1.0" encoding="utf-8"?>
<a:theme xmlns:a="http://schemas.openxmlformats.org/drawingml/2006/main" name="View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1119</Words>
  <Application>Microsoft Office PowerPoint</Application>
  <PresentationFormat>Широкоэкранный</PresentationFormat>
  <Paragraphs>168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Cambria Math</vt:lpstr>
      <vt:lpstr>Century Schoolbook</vt:lpstr>
      <vt:lpstr>Wingdings 2</vt:lpstr>
      <vt:lpstr>2_Тема1</vt:lpstr>
      <vt:lpstr>View</vt:lpstr>
      <vt:lpstr>XXII International Workshop “What comes beyond the Standard Models”,06-14 July 2019, Bled, Slovenia        Search for a solution to the problem of a cosmic gamma background in explaining the e+(e-) - anomaly in cosmic rays </vt:lpstr>
      <vt:lpstr>Cosmic rays experiments </vt:lpstr>
      <vt:lpstr>Positron anomaly</vt:lpstr>
      <vt:lpstr>Contradictions with gamma data (dark halo model) </vt:lpstr>
      <vt:lpstr>Possible ways of gamma suppression</vt:lpstr>
      <vt:lpstr>Possible DM interaction types </vt:lpstr>
      <vt:lpstr>Parametrization of interaction Lagrangian</vt:lpstr>
      <vt:lpstr>e+e- - decay model</vt:lpstr>
      <vt:lpstr>Background to the two-positron modes</vt:lpstr>
      <vt:lpstr>Two-positrons decay model</vt:lpstr>
      <vt:lpstr>Results for two-positrons model</vt:lpstr>
      <vt:lpstr>The DM model with a heavy intermediate particle</vt:lpstr>
      <vt:lpstr>Results for the DM model with a heavy intermediate particle </vt:lpstr>
      <vt:lpstr>Model of fermion dark matter with a heavy mediator</vt:lpstr>
      <vt:lpstr>Dependence on model parameters</vt:lpstr>
      <vt:lpstr>Conclusion</vt:lpstr>
      <vt:lpstr>Презентация PowerPoint</vt:lpstr>
      <vt:lpstr>Plans</vt:lpstr>
      <vt:lpstr>FSR energy spectra for the fermion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Шлепкина</dc:creator>
  <cp:lastModifiedBy>Екатерина Шлепкина</cp:lastModifiedBy>
  <cp:revision>140</cp:revision>
  <dcterms:created xsi:type="dcterms:W3CDTF">2019-06-25T16:12:12Z</dcterms:created>
  <dcterms:modified xsi:type="dcterms:W3CDTF">2019-09-01T07:44:53Z</dcterms:modified>
</cp:coreProperties>
</file>